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68" r:id="rId5"/>
    <p:sldId id="263" r:id="rId6"/>
    <p:sldId id="270" r:id="rId7"/>
    <p:sldId id="265" r:id="rId8"/>
    <p:sldId id="266" r:id="rId9"/>
    <p:sldId id="267" r:id="rId10"/>
    <p:sldId id="269" r:id="rId11"/>
    <p:sldId id="257" r:id="rId12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57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D6D8-87BE-C473-2ACB-398FBDB331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6738-EAB3-8AD2-F115-CDCA076CF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B2C81-E178-47A1-03F3-9CECF11DC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29.8.2024.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A6D7E-F89E-C857-EBDE-25DD4471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8862E-89D1-7037-386A-C8A8A281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616413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E0C4-7ED5-AB56-A70B-E4822F457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583CFE-56AF-E51D-38C2-A5110AF2B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C467A-C82C-8800-BE3C-C5EFA57C6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29.8.2024.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01CEC-8773-9260-2292-421FDD123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09A6C-E985-8037-C4B9-0A2FFA29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7623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AF05D6-FEA2-ACF2-9317-E995E26E0F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796134-CF9D-BD90-5087-B62C54C83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80FF7-A7CF-9089-BED7-C815C0C58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29.8.2024.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73A6B-11B7-B41A-157D-76A75A9A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5FCB9-18B3-4E40-F5C8-9177ED40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75613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7AF9B-F25E-43B8-73CC-1DC7C290B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01C8-4931-4E40-9618-36B457CBB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1D795-9199-A8EF-AA64-AE6DD6B71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29.8.2024.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0EEA7-ECD6-FAAA-4225-D0F0C55BB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16E02-7CB8-0395-D48B-E6910C873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287461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7D0E-46E4-FFEE-04B1-E616B5EE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22F60-2CBC-4229-8719-A83F78E65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86F43-C68F-36A1-D218-DBE5D60A7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29.8.2024.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C09A3-4D03-7724-0736-9FCCD1B19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E8517-76BC-E621-5BF3-A98016A8C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5042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EB28-939E-3587-1729-DEA5F4C23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5625-C608-1AFA-8B0D-3627D9B78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DF6ED-AF09-DB73-BDBB-F2E4591FE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4BFAF-1667-E2DF-AEDF-F6D99B8FA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29.8.2024.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F9382-0E50-364B-D5D4-0F7EEE68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755A9-2479-06CB-31EB-24D868AC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8896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149F4-CC51-48FC-266F-3A70B2B4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4CFE2-44D1-DD3D-5166-3DEA9D5C3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6E5CB-5105-3C82-327C-DB1D0508A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5A6D2-5670-FBDF-C638-4D4EBD199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0576F-EF1E-2518-CEB7-3F12C9DC41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57D77A-6491-0CDA-9A08-ABC43FD65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29.8.2024.</a:t>
            </a:fld>
            <a:endParaRPr lang="sr-Lat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914373-D594-E1E0-C211-83FEFD576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A2CBCE-D049-EECC-857E-567BD99B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84834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F156-4AC6-A7C7-B140-5074F4C4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594DC-6C22-AFE2-3415-893DF064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29.8.2024.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926A6-903D-DBDE-A300-F44AB22E1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56BEB-1732-2CD4-BF2D-4543C5C9B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8547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1378CB-EEEA-1BA6-B23A-62B44B1D1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29.8.2024.</a:t>
            </a:fld>
            <a:endParaRPr lang="sr-Lat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7E86EF-D5C8-CDA3-EFAD-595C43E18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05522-3C04-BB72-70FE-2A590911C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08750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384E-ED6E-D241-7AF7-E6F2A37EF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E00FA-EFCD-CB9D-FB1F-B3E1D1280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51D5A-73D3-125C-C61D-E6C1C1173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276DB-17A1-59DB-67F5-6A7E2FAC5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29.8.2024.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978C6-61BC-AFB4-2A04-F768431F5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30B28-B9D0-E977-CFD7-5BFB59F8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3840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4E11-24FF-0BC6-A925-A5111580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267D7-EC39-6D2D-7B92-B344B005A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BBDC73-CF42-F184-AFD2-33A038C8E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B17EE-B5E4-119F-D6A1-590355A9E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29.8.2024.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AD95D-1D31-6089-4F76-07A939EA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C236F-F9B1-5DF7-14E7-29344B4C7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3268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F77EB-835D-C4ED-D2EB-7E5EFF917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ED444-D294-543E-D18D-C6B0433F7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EBEE8-8F8D-4952-61DE-31C0FE2F33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72600-909F-4423-AD9C-F51A058F4F32}" type="datetimeFigureOut">
              <a:rPr lang="sr-Latn-RS" smtClean="0"/>
              <a:t>29.8.2024.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B8BB7-0A5A-07B5-DF03-D1EEE380A4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9374B-496F-4311-109F-22728BEEB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62689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C01B-AB85-258D-2BCD-0371117E7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6600"/>
            <a:ext cx="9144000" cy="2387600"/>
          </a:xfrm>
        </p:spPr>
        <p:txBody>
          <a:bodyPr>
            <a:noAutofit/>
          </a:bodyPr>
          <a:lstStyle/>
          <a:p>
            <a:r>
              <a:rPr lang="ru-RU" sz="4000" dirty="0"/>
              <a:t>Дизајн и имплементација IoT-базираног система за праћење еколошких уређаја са интеграцијом података у реалном времену</a:t>
            </a:r>
            <a:endParaRPr lang="sr-Latn-R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1F6B79-CCC5-3FC3-A1AE-535D0AECE7E8}"/>
              </a:ext>
            </a:extLst>
          </p:cNvPr>
          <p:cNvSpPr txBox="1"/>
          <p:nvPr/>
        </p:nvSpPr>
        <p:spPr>
          <a:xfrm>
            <a:off x="272986" y="5751263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Студент: Јован Јокић</a:t>
            </a:r>
          </a:p>
          <a:p>
            <a:r>
              <a:rPr lang="sr-Cyrl-RS" dirty="0"/>
              <a:t>Бр. Индекса: </a:t>
            </a:r>
            <a:r>
              <a:rPr lang="en-US" dirty="0"/>
              <a:t>SV47/2020</a:t>
            </a:r>
            <a:endParaRPr lang="sr-Cyrl-RS" dirty="0"/>
          </a:p>
          <a:p>
            <a:r>
              <a:rPr lang="sr-Cyrl-RS" dirty="0"/>
              <a:t>Ментор: Милан Видаковић</a:t>
            </a:r>
            <a:endParaRPr lang="sr-Latn-R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AA5B419-C456-08BB-EB45-D5FB2165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555176"/>
            <a:ext cx="1022414" cy="1119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4D8479-DD94-5598-BC16-F6D14E394A21}"/>
              </a:ext>
            </a:extLst>
          </p:cNvPr>
          <p:cNvSpPr txBox="1"/>
          <p:nvPr/>
        </p:nvSpPr>
        <p:spPr>
          <a:xfrm>
            <a:off x="7723632" y="5764288"/>
            <a:ext cx="3127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Cyrl-RS" dirty="0"/>
              <a:t>Универзитет у Новом Саду</a:t>
            </a:r>
          </a:p>
          <a:p>
            <a:pPr algn="r"/>
            <a:r>
              <a:rPr lang="sr-Cyrl-RS" dirty="0"/>
              <a:t>Факултет Техничких Наука</a:t>
            </a:r>
          </a:p>
          <a:p>
            <a:pPr algn="r"/>
            <a:r>
              <a:rPr lang="sr-Cyrl-RS" dirty="0"/>
              <a:t>2024.</a:t>
            </a:r>
            <a:endParaRPr lang="sr-Latn-R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CCEBEF-B30C-9256-08C0-0CCBAA9041D0}"/>
              </a:ext>
            </a:extLst>
          </p:cNvPr>
          <p:cNvSpPr txBox="1"/>
          <p:nvPr/>
        </p:nvSpPr>
        <p:spPr>
          <a:xfrm>
            <a:off x="3958209" y="324271"/>
            <a:ext cx="4275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Waste-Free Home</a:t>
            </a:r>
            <a:endParaRPr lang="sr-Latn-R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5240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EB9BF0-5799-AA94-16C9-419B8C34A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150" y="1173978"/>
            <a:ext cx="2613262" cy="4645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E89A33-7B24-94D4-F2B8-DACB65A66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5" y="1173978"/>
            <a:ext cx="2613262" cy="4645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CD3CA5-0F69-F805-6451-CE04BCE1B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94" y="1935978"/>
            <a:ext cx="2066925" cy="2066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95F204-55EE-E6AC-9357-242127FBA583}"/>
              </a:ext>
            </a:extLst>
          </p:cNvPr>
          <p:cNvSpPr txBox="1"/>
          <p:nvPr/>
        </p:nvSpPr>
        <p:spPr>
          <a:xfrm>
            <a:off x="469423" y="5915025"/>
            <a:ext cx="261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1. Повезивање на </a:t>
            </a:r>
            <a:r>
              <a:rPr lang="en-US" dirty="0" err="1"/>
              <a:t>WiFi</a:t>
            </a:r>
            <a:r>
              <a:rPr lang="en-US" dirty="0"/>
              <a:t> AP </a:t>
            </a:r>
            <a:r>
              <a:rPr lang="sr-Cyrl-RS" dirty="0"/>
              <a:t>уређаја</a:t>
            </a:r>
            <a:endParaRPr lang="sr-Latn-R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56F11-B4C9-81D1-1188-08BBC7E1412E}"/>
              </a:ext>
            </a:extLst>
          </p:cNvPr>
          <p:cNvSpPr txBox="1"/>
          <p:nvPr/>
        </p:nvSpPr>
        <p:spPr>
          <a:xfrm>
            <a:off x="3354149" y="5915025"/>
            <a:ext cx="261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2. Слање </a:t>
            </a:r>
            <a:r>
              <a:rPr lang="en-US" dirty="0" err="1"/>
              <a:t>WiFi</a:t>
            </a:r>
            <a:r>
              <a:rPr lang="sr-Cyrl-RS" dirty="0"/>
              <a:t> </a:t>
            </a:r>
            <a:r>
              <a:rPr lang="sr-Cyrl-RS" dirty="0" err="1"/>
              <a:t>креденцијала</a:t>
            </a:r>
            <a:r>
              <a:rPr lang="sr-Cyrl-RS" dirty="0"/>
              <a:t> мреже</a:t>
            </a:r>
            <a:endParaRPr lang="sr-Latn-R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62CF9B-BBC1-D12F-4660-925F89406606}"/>
              </a:ext>
            </a:extLst>
          </p:cNvPr>
          <p:cNvSpPr txBox="1"/>
          <p:nvPr/>
        </p:nvSpPr>
        <p:spPr>
          <a:xfrm>
            <a:off x="6257925" y="5915025"/>
            <a:ext cx="261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3. Скенирање </a:t>
            </a:r>
            <a:r>
              <a:rPr lang="en-US" dirty="0"/>
              <a:t>QR </a:t>
            </a:r>
            <a:r>
              <a:rPr lang="sr-Cyrl-RS" dirty="0"/>
              <a:t>кода уређаја</a:t>
            </a:r>
            <a:endParaRPr lang="sr-Latn-R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B82E28-4090-5526-F53C-4AE1C2679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700" y="1173977"/>
            <a:ext cx="2613263" cy="4645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56145E-636A-401D-AAB4-4C1570909EC6}"/>
              </a:ext>
            </a:extLst>
          </p:cNvPr>
          <p:cNvSpPr txBox="1"/>
          <p:nvPr/>
        </p:nvSpPr>
        <p:spPr>
          <a:xfrm>
            <a:off x="9066454" y="5915025"/>
            <a:ext cx="261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4. Уређај додат и конфигурисан</a:t>
            </a:r>
            <a:endParaRPr lang="sr-Latn-R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BCF1679-B3B4-5986-5FDF-77911FBDE9EF}"/>
              </a:ext>
            </a:extLst>
          </p:cNvPr>
          <p:cNvSpPr txBox="1">
            <a:spLocks/>
          </p:cNvSpPr>
          <p:nvPr/>
        </p:nvSpPr>
        <p:spPr>
          <a:xfrm>
            <a:off x="1000125" y="207338"/>
            <a:ext cx="10515600" cy="732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r-Cyrl-RS" dirty="0"/>
              <a:t>Додавање уређаја у екосистем</a:t>
            </a:r>
            <a:endParaRPr lang="sr-Latn-R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A8F48B0-0820-1333-B66B-C306F1D510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72" y="1173977"/>
            <a:ext cx="2613263" cy="46458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8818B45-4B56-EAF3-C5B7-898645B16295}"/>
              </a:ext>
            </a:extLst>
          </p:cNvPr>
          <p:cNvSpPr/>
          <p:nvPr/>
        </p:nvSpPr>
        <p:spPr>
          <a:xfrm>
            <a:off x="450371" y="2800351"/>
            <a:ext cx="2613263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4701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23F07-7352-BCBE-DA2D-4287F11D9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598" y="2601468"/>
            <a:ext cx="6432804" cy="1655064"/>
          </a:xfrm>
        </p:spPr>
        <p:txBody>
          <a:bodyPr>
            <a:normAutofit/>
          </a:bodyPr>
          <a:lstStyle/>
          <a:p>
            <a:r>
              <a:rPr lang="sr-Cyrl-RS" sz="7200" dirty="0"/>
              <a:t>Хвала на пажњи</a:t>
            </a:r>
            <a:endParaRPr lang="sr-Latn-RS" sz="7200" dirty="0"/>
          </a:p>
        </p:txBody>
      </p:sp>
    </p:spTree>
    <p:extLst>
      <p:ext uri="{BB962C8B-B14F-4D97-AF65-F5344CB8AC3E}">
        <p14:creationId xmlns:p14="http://schemas.microsoft.com/office/powerpoint/2010/main" val="3739551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DFEFE-047C-E2E4-9B08-07AF3EB0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Мотивација и циљ рада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5ACD-C5D1-659A-66CB-2A9366A179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Мотивација:</a:t>
            </a:r>
          </a:p>
          <a:p>
            <a:pPr lvl="1"/>
            <a:r>
              <a:rPr lang="ru-RU" dirty="0"/>
              <a:t>Растуће загађење животне средине и потреба за његовим смањењем.</a:t>
            </a:r>
          </a:p>
          <a:p>
            <a:pPr lvl="1"/>
            <a:r>
              <a:rPr lang="ru-RU" dirty="0"/>
              <a:t>Недостатак интегрисаних система који омогућавају праћење еколошког отиска у домаћинствима.</a:t>
            </a:r>
          </a:p>
          <a:p>
            <a:pPr lvl="1"/>
            <a:r>
              <a:rPr lang="ru-RU" dirty="0"/>
              <a:t>Потреба за системом који нуди добро корисничко искуство и једноставну употребу.</a:t>
            </a:r>
            <a:endParaRPr lang="sr-Latn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C5C90-44F9-1A28-C031-57477D10D9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Циљ:</a:t>
            </a:r>
          </a:p>
          <a:p>
            <a:pPr lvl="1"/>
            <a:r>
              <a:rPr lang="ru-RU" dirty="0"/>
              <a:t>Побољшање еколошке свести корисника кроз лако доступне информације и праћење утицаја.</a:t>
            </a:r>
          </a:p>
          <a:p>
            <a:pPr lvl="1"/>
            <a:r>
              <a:rPr lang="ru-RU" dirty="0"/>
              <a:t>Обезбеђивање одличног корисничког искуства кроз интуитиван интерфејс и једноставност коришћења.</a:t>
            </a:r>
          </a:p>
          <a:p>
            <a:pPr lvl="1"/>
            <a:r>
              <a:rPr lang="ru-RU" dirty="0"/>
              <a:t>Развој система који омогућава лаку интеграцију нових уређаја и проширивост у будућности.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20430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4E216-0C52-1DA2-7F82-6CEA7832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sz="4400" dirty="0"/>
              <a:t>Компоненте система</a:t>
            </a:r>
            <a:endParaRPr lang="sr-Latn-R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623DA5-33BE-170C-A128-3D4754B694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5" y="612775"/>
            <a:ext cx="5724525" cy="6084759"/>
          </a:xfr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37CC15E-BCEA-7443-7B63-19573C3C4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dirty="0"/>
              <a:t>Паметни уређаји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dirty="0"/>
              <a:t>Локални сервери (хабови)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dirty="0"/>
              <a:t>Удаљени сервер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dirty="0"/>
              <a:t>Клијентска апликација</a:t>
            </a:r>
          </a:p>
        </p:txBody>
      </p:sp>
    </p:spTree>
    <p:extLst>
      <p:ext uri="{BB962C8B-B14F-4D97-AF65-F5344CB8AC3E}">
        <p14:creationId xmlns:p14="http://schemas.microsoft.com/office/powerpoint/2010/main" val="2494774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B830-4000-D64F-9C7B-BD8AC372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Коришћене технологије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D920C-16B5-792C-CC19-303B5501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29042"/>
            <a:ext cx="5181600" cy="4807906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Arduino:</a:t>
            </a:r>
            <a:r>
              <a:rPr lang="ru-RU" dirty="0"/>
              <a:t> За развој паметних уређаја</a:t>
            </a:r>
            <a:endParaRPr lang="sr-Latn-RS" dirty="0"/>
          </a:p>
          <a:p>
            <a:r>
              <a:rPr lang="sr-Latn-RS" b="1" dirty="0"/>
              <a:t>Mosquitto</a:t>
            </a:r>
            <a:r>
              <a:rPr lang="sr-Latn-RS" dirty="0"/>
              <a:t>: MQTT </a:t>
            </a:r>
            <a:r>
              <a:rPr lang="sr-Cyrl-RS" dirty="0"/>
              <a:t>брокер за комуникацију између уређаја и </a:t>
            </a:r>
            <a:r>
              <a:rPr lang="sr-Cyrl-RS" dirty="0" err="1"/>
              <a:t>хабова</a:t>
            </a:r>
            <a:endParaRPr lang="en-US" b="1" dirty="0"/>
          </a:p>
          <a:p>
            <a:r>
              <a:rPr lang="sr-Latn-RS" b="1" dirty="0"/>
              <a:t>FastAPI</a:t>
            </a:r>
            <a:r>
              <a:rPr lang="sr-Latn-RS" dirty="0"/>
              <a:t>: </a:t>
            </a:r>
            <a:r>
              <a:rPr lang="sr-Cyrl-RS" dirty="0"/>
              <a:t>За серверску </a:t>
            </a:r>
            <a:r>
              <a:rPr lang="sr-Latn-RS" dirty="0"/>
              <a:t>HTTP </a:t>
            </a:r>
            <a:r>
              <a:rPr lang="sr-Cyrl-RS" dirty="0"/>
              <a:t>и </a:t>
            </a:r>
            <a:r>
              <a:rPr lang="sr-Latn-RS" dirty="0"/>
              <a:t>WebSocket</a:t>
            </a:r>
            <a:r>
              <a:rPr lang="en-US" dirty="0"/>
              <a:t> </a:t>
            </a:r>
            <a:r>
              <a:rPr lang="sr-Cyrl-RS" dirty="0"/>
              <a:t>комуникацију</a:t>
            </a:r>
            <a:endParaRPr lang="en-US" dirty="0"/>
          </a:p>
          <a:p>
            <a:r>
              <a:rPr lang="sr-Latn-RS" b="1" dirty="0"/>
              <a:t>PostgreSQL</a:t>
            </a:r>
            <a:r>
              <a:rPr lang="sr-Latn-RS" dirty="0"/>
              <a:t> </a:t>
            </a:r>
            <a:r>
              <a:rPr lang="sr-Cyrl-RS" dirty="0"/>
              <a:t>и </a:t>
            </a:r>
            <a:r>
              <a:rPr lang="sr-Latn-RS" b="1" dirty="0"/>
              <a:t>TimescaleDB</a:t>
            </a:r>
            <a:r>
              <a:rPr lang="sr-Latn-RS" dirty="0"/>
              <a:t>: </a:t>
            </a:r>
            <a:r>
              <a:rPr lang="sr-Cyrl-RS" dirty="0"/>
              <a:t>За складиштење података и временских серија података</a:t>
            </a:r>
            <a:endParaRPr lang="en-US" dirty="0"/>
          </a:p>
          <a:p>
            <a:r>
              <a:rPr lang="sr-Latn-RS" b="1" dirty="0"/>
              <a:t>Flutter</a:t>
            </a:r>
            <a:r>
              <a:rPr lang="sr-Latn-RS" dirty="0"/>
              <a:t>: </a:t>
            </a:r>
            <a:r>
              <a:rPr lang="sr-Cyrl-RS" dirty="0"/>
              <a:t>За развој корисничке апликације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C930AF-4D49-F99A-5A15-79CA5C7C5A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4266" y="1482734"/>
            <a:ext cx="1044539" cy="1174253"/>
          </a:xfr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24B3AE6-7786-0054-04F3-9EE5FC1ED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3097" y="3209073"/>
            <a:ext cx="1127298" cy="11272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413E05B-19DC-C99B-CA9F-BC46D19AD3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74733" y="5048280"/>
            <a:ext cx="902654" cy="11171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032572-7E73-5632-E419-3C342CA815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16" y="1695442"/>
            <a:ext cx="1128669" cy="11286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D1124A-A314-02BE-381F-34A72A41E7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537" y="3247330"/>
            <a:ext cx="1127298" cy="11625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BD41AA-998A-2B93-D494-9784FE542E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843" y="5075243"/>
            <a:ext cx="1127298" cy="112649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C4A33A-E869-F49E-E0FA-7D5612DABE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61726" y="1729042"/>
            <a:ext cx="1128669" cy="7681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448D749-2B3A-FB58-2E9B-AC8262F154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14266" y="3209073"/>
            <a:ext cx="1127298" cy="123727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DA11572-33AB-0577-110A-514EF84CAA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69719" y="326771"/>
            <a:ext cx="1208138" cy="9540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614E64-746F-0E7F-1CC3-32DDCA10AE2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43" y="4998437"/>
            <a:ext cx="1158175" cy="115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88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1AF5-BD6D-59D5-B83F-69D554201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Паметни уређаји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D556D-4B17-D67C-5DF1-A52BAE840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91076" cy="4351338"/>
          </a:xfrm>
        </p:spPr>
        <p:txBody>
          <a:bodyPr/>
          <a:lstStyle/>
          <a:p>
            <a:r>
              <a:rPr lang="ru-RU" b="1" dirty="0"/>
              <a:t>Waste Sorter</a:t>
            </a:r>
            <a:r>
              <a:rPr lang="ru-RU" dirty="0"/>
              <a:t>: разврстава отпад у засебне преграде </a:t>
            </a:r>
            <a:r>
              <a:rPr lang="sr-Cyrl-RS" dirty="0"/>
              <a:t>у зависности да ли може да се рециклира</a:t>
            </a:r>
            <a:endParaRPr lang="en-US" b="1" dirty="0"/>
          </a:p>
          <a:p>
            <a:r>
              <a:rPr lang="ru-RU" b="1" dirty="0"/>
              <a:t>Thermo Humid Meter</a:t>
            </a:r>
            <a:r>
              <a:rPr lang="ru-RU" dirty="0"/>
              <a:t>: Мери температуру и влажност ваздуха.</a:t>
            </a:r>
          </a:p>
          <a:p>
            <a:r>
              <a:rPr lang="ru-RU" dirty="0"/>
              <a:t>Прикупљене податке шаљу на локални сервер.</a:t>
            </a:r>
            <a:endParaRPr lang="sr-Latn-R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806B7C-12E5-F4AE-C9EC-EF037D827D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" t="6713" r="54886" b="51847"/>
          <a:stretch/>
        </p:blipFill>
        <p:spPr>
          <a:xfrm>
            <a:off x="6562725" y="1624012"/>
            <a:ext cx="4293036" cy="4486275"/>
          </a:xfrm>
        </p:spPr>
      </p:pic>
    </p:spTree>
    <p:extLst>
      <p:ext uri="{BB962C8B-B14F-4D97-AF65-F5344CB8AC3E}">
        <p14:creationId xmlns:p14="http://schemas.microsoft.com/office/powerpoint/2010/main" val="308235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65A503-AC4F-1727-46FC-CA06D1294BEF}"/>
              </a:ext>
            </a:extLst>
          </p:cNvPr>
          <p:cNvCxnSpPr>
            <a:cxnSpLocks/>
          </p:cNvCxnSpPr>
          <p:nvPr/>
        </p:nvCxnSpPr>
        <p:spPr>
          <a:xfrm>
            <a:off x="1790700" y="2676525"/>
            <a:ext cx="1062826" cy="54537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4250D0-B862-162E-26EA-758536FE1C9F}"/>
              </a:ext>
            </a:extLst>
          </p:cNvPr>
          <p:cNvCxnSpPr>
            <a:cxnSpLocks/>
          </p:cNvCxnSpPr>
          <p:nvPr/>
        </p:nvCxnSpPr>
        <p:spPr>
          <a:xfrm flipV="1">
            <a:off x="1438275" y="4238625"/>
            <a:ext cx="1514475" cy="71437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1F35556-CA9D-5D88-2155-40DAB8C78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92180">
            <a:off x="506773" y="1355479"/>
            <a:ext cx="1653930" cy="1578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D0A36C-11F2-723E-F51C-F3C91622A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t="2699" r="2691"/>
          <a:stretch/>
        </p:blipFill>
        <p:spPr>
          <a:xfrm rot="1405907">
            <a:off x="452523" y="4838041"/>
            <a:ext cx="1762431" cy="1137356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B53DA6-5CD6-2326-B4CC-3A8640D2F58F}"/>
              </a:ext>
            </a:extLst>
          </p:cNvPr>
          <p:cNvCxnSpPr>
            <a:cxnSpLocks/>
          </p:cNvCxnSpPr>
          <p:nvPr/>
        </p:nvCxnSpPr>
        <p:spPr>
          <a:xfrm flipV="1">
            <a:off x="4324350" y="2428875"/>
            <a:ext cx="1209675" cy="504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3C39C2C-0103-313D-964E-FF8F78099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89" t="11539" r="25142" b="8143"/>
          <a:stretch/>
        </p:blipFill>
        <p:spPr>
          <a:xfrm>
            <a:off x="5045023" y="1447462"/>
            <a:ext cx="1784527" cy="1486364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A096DE-5D64-7BDF-9DBA-79D7C138DFCE}"/>
              </a:ext>
            </a:extLst>
          </p:cNvPr>
          <p:cNvCxnSpPr>
            <a:cxnSpLocks/>
          </p:cNvCxnSpPr>
          <p:nvPr/>
        </p:nvCxnSpPr>
        <p:spPr>
          <a:xfrm flipH="1" flipV="1">
            <a:off x="4394475" y="4534516"/>
            <a:ext cx="729975" cy="29465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B1904-6F01-3537-4B44-0741F1282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5" t="16174" r="15410" b="11064"/>
          <a:stretch/>
        </p:blipFill>
        <p:spPr>
          <a:xfrm rot="1236813">
            <a:off x="4945214" y="4171824"/>
            <a:ext cx="1984146" cy="1933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F0D563-4816-90B7-7BC0-0DB5D8A367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2" t="1" r="37783" b="28444"/>
          <a:stretch/>
        </p:blipFill>
        <p:spPr>
          <a:xfrm>
            <a:off x="2880000" y="1944345"/>
            <a:ext cx="1620000" cy="3462375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0C5A86D-41EC-0E71-4BF6-A06E4A698770}"/>
              </a:ext>
            </a:extLst>
          </p:cNvPr>
          <p:cNvCxnSpPr>
            <a:cxnSpLocks/>
          </p:cNvCxnSpPr>
          <p:nvPr/>
        </p:nvCxnSpPr>
        <p:spPr>
          <a:xfrm flipV="1">
            <a:off x="9953625" y="2933826"/>
            <a:ext cx="590550" cy="38830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93D5AD0-6D08-6F74-5D22-40835B2484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0" t="5214" r="24121" b="4106"/>
          <a:stretch/>
        </p:blipFill>
        <p:spPr>
          <a:xfrm>
            <a:off x="10544175" y="1628775"/>
            <a:ext cx="1008000" cy="16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8F09E-B187-5859-05D6-39F39E934B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1" t="-1" r="34774" b="31155"/>
          <a:stretch/>
        </p:blipFill>
        <p:spPr>
          <a:xfrm>
            <a:off x="8328979" y="1944344"/>
            <a:ext cx="1692000" cy="346237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0A33F30-FBCB-B629-22D4-A8F24AAEEB93}"/>
              </a:ext>
            </a:extLst>
          </p:cNvPr>
          <p:cNvSpPr txBox="1"/>
          <p:nvPr/>
        </p:nvSpPr>
        <p:spPr>
          <a:xfrm>
            <a:off x="2657475" y="5915014"/>
            <a:ext cx="2466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Waste Sorter</a:t>
            </a:r>
            <a:endParaRPr lang="sr-Latn-RS" sz="3200" dirty="0">
              <a:latin typeface="+mj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DACD20-68F3-43FD-3A5E-4321591EB301}"/>
              </a:ext>
            </a:extLst>
          </p:cNvPr>
          <p:cNvSpPr txBox="1"/>
          <p:nvPr/>
        </p:nvSpPr>
        <p:spPr>
          <a:xfrm>
            <a:off x="7374574" y="5915013"/>
            <a:ext cx="3914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+mj-lt"/>
              </a:rPr>
              <a:t>Thermo</a:t>
            </a:r>
            <a:r>
              <a:rPr lang="en-US" sz="3200" dirty="0">
                <a:latin typeface="+mj-lt"/>
              </a:rPr>
              <a:t> Humid Meter</a:t>
            </a:r>
            <a:endParaRPr lang="sr-Latn-RS" sz="3200" dirty="0"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BEA255-FFE6-2BE3-ED07-BDC266105072}"/>
              </a:ext>
            </a:extLst>
          </p:cNvPr>
          <p:cNvSpPr txBox="1"/>
          <p:nvPr/>
        </p:nvSpPr>
        <p:spPr>
          <a:xfrm>
            <a:off x="2050987" y="194357"/>
            <a:ext cx="8636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4400" dirty="0">
                <a:latin typeface="+mj-lt"/>
              </a:rPr>
              <a:t>Паметни уређаји и њихови сензори</a:t>
            </a:r>
            <a:endParaRPr lang="sr-Latn-R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33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35E2-575A-5020-E48E-C8CDD828E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Локални сервери (</a:t>
            </a:r>
            <a:r>
              <a:rPr lang="sr-Cyrl-RS" dirty="0" err="1"/>
              <a:t>хабови</a:t>
            </a:r>
            <a:r>
              <a:rPr lang="sr-Cyrl-RS" dirty="0"/>
              <a:t>)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D7229-A0A3-8DFF-AF4C-74F3F4EFC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10050" cy="4351338"/>
          </a:xfrm>
        </p:spPr>
        <p:txBody>
          <a:bodyPr>
            <a:normAutofit/>
          </a:bodyPr>
          <a:lstStyle/>
          <a:p>
            <a:r>
              <a:rPr lang="sr-Cyrl-RS" dirty="0"/>
              <a:t>Постављени у корисничким домовима.</a:t>
            </a:r>
          </a:p>
          <a:p>
            <a:r>
              <a:rPr lang="sr-Cyrl-RS" dirty="0"/>
              <a:t>Управљају комуникацијом између паметних уређаја и удаљеног сервера.</a:t>
            </a:r>
          </a:p>
          <a:p>
            <a:r>
              <a:rPr lang="sr-Cyrl-RS" dirty="0"/>
              <a:t>Подржавају </a:t>
            </a:r>
            <a:r>
              <a:rPr lang="sr-Latn-RS" dirty="0"/>
              <a:t>HTTP </a:t>
            </a:r>
            <a:r>
              <a:rPr lang="sr-Cyrl-RS" dirty="0"/>
              <a:t>и </a:t>
            </a:r>
            <a:r>
              <a:rPr lang="sr-Latn-RS" dirty="0"/>
              <a:t>MQTT </a:t>
            </a:r>
            <a:r>
              <a:rPr lang="sr-Cyrl-RS" dirty="0"/>
              <a:t>протоколе.</a:t>
            </a:r>
            <a:endParaRPr lang="en-US" dirty="0"/>
          </a:p>
          <a:p>
            <a:r>
              <a:rPr lang="en-US" dirty="0" err="1"/>
              <a:t>mDNS</a:t>
            </a:r>
            <a:r>
              <a:rPr lang="sr-Cyrl-RS" dirty="0"/>
              <a:t> за лаку конфигурацију</a:t>
            </a:r>
            <a:endParaRPr lang="sr-Latn-R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B96762-FC87-A87F-DC4C-A59FC7F988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7" t="11893" r="8667" b="42138"/>
          <a:stretch/>
        </p:blipFill>
        <p:spPr>
          <a:xfrm>
            <a:off x="5429250" y="1690688"/>
            <a:ext cx="6305550" cy="4369778"/>
          </a:xfrm>
        </p:spPr>
      </p:pic>
    </p:spTree>
    <p:extLst>
      <p:ext uri="{BB962C8B-B14F-4D97-AF65-F5344CB8AC3E}">
        <p14:creationId xmlns:p14="http://schemas.microsoft.com/office/powerpoint/2010/main" val="1439859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0AE11-EF03-F9C4-B5B9-2FC0C9E5E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Удаљени сервер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D06E-13FD-EBE7-B857-CEE653492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00550" cy="4351338"/>
          </a:xfrm>
        </p:spPr>
        <p:txBody>
          <a:bodyPr/>
          <a:lstStyle/>
          <a:p>
            <a:r>
              <a:rPr lang="sr-Cyrl-RS" dirty="0"/>
              <a:t>Управља корисничким информацијама и подацима са уређаја.</a:t>
            </a:r>
          </a:p>
          <a:p>
            <a:r>
              <a:rPr lang="ru-RU" dirty="0"/>
              <a:t>Користи базе података за складиштење и анализу података.</a:t>
            </a:r>
          </a:p>
          <a:p>
            <a:r>
              <a:rPr lang="sr-Cyrl-RS" dirty="0"/>
              <a:t>Обезбеђује сигурност и интегритет података.</a:t>
            </a:r>
            <a:endParaRPr lang="sr-Latn-R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C0F9FA-8A75-C956-822A-029912CF3A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1" t="48668" r="2069" b="2955"/>
          <a:stretch/>
        </p:blipFill>
        <p:spPr>
          <a:xfrm>
            <a:off x="5686425" y="1825625"/>
            <a:ext cx="5857875" cy="3763346"/>
          </a:xfrm>
        </p:spPr>
      </p:pic>
    </p:spTree>
    <p:extLst>
      <p:ext uri="{BB962C8B-B14F-4D97-AF65-F5344CB8AC3E}">
        <p14:creationId xmlns:p14="http://schemas.microsoft.com/office/powerpoint/2010/main" val="3268133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2B615-D44A-1052-CED1-2906DEBD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Клијентска апликација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C88A-739F-327B-D11E-11EA26875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43425" cy="4351338"/>
          </a:xfrm>
        </p:spPr>
        <p:txBody>
          <a:bodyPr/>
          <a:lstStyle/>
          <a:p>
            <a:r>
              <a:rPr lang="ru-RU" dirty="0"/>
              <a:t>Развијена за више платформи.</a:t>
            </a:r>
          </a:p>
          <a:p>
            <a:r>
              <a:rPr lang="ru-RU" dirty="0"/>
              <a:t>Омогућава корисницима да управљају и прате уређаје.</a:t>
            </a:r>
          </a:p>
          <a:p>
            <a:r>
              <a:rPr lang="ru-RU" dirty="0"/>
              <a:t>Приказује податке у реалном времену и историјске податке.</a:t>
            </a:r>
            <a:endParaRPr lang="sr-Latn-R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9813B2-B111-B8B0-72DA-58D7E87A46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t="56797" r="54026" b="15432"/>
          <a:stretch/>
        </p:blipFill>
        <p:spPr>
          <a:xfrm>
            <a:off x="5705475" y="1690688"/>
            <a:ext cx="5334000" cy="3567303"/>
          </a:xfrm>
        </p:spPr>
      </p:pic>
    </p:spTree>
    <p:extLst>
      <p:ext uri="{BB962C8B-B14F-4D97-AF65-F5344CB8AC3E}">
        <p14:creationId xmlns:p14="http://schemas.microsoft.com/office/powerpoint/2010/main" val="275362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</TotalTime>
  <Words>327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Дизајн и имплементација IoT-базираног система за праћење еколошких уређаја са интеграцијом података у реалном времену</vt:lpstr>
      <vt:lpstr>Мотивација и циљ рада</vt:lpstr>
      <vt:lpstr>Компоненте система</vt:lpstr>
      <vt:lpstr>Коришћене технологије</vt:lpstr>
      <vt:lpstr>Паметни уређаји</vt:lpstr>
      <vt:lpstr>PowerPoint Presentation</vt:lpstr>
      <vt:lpstr>Локални сервери (хабови)</vt:lpstr>
      <vt:lpstr>Удаљени сервер</vt:lpstr>
      <vt:lpstr>Клијентска апликација</vt:lpstr>
      <vt:lpstr>PowerPoint Presentation</vt:lpstr>
      <vt:lpstr>Хвала на пажњи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Jovan Jokić</dc:creator>
  <cp:lastModifiedBy>Jovan Jokić</cp:lastModifiedBy>
  <cp:revision>5</cp:revision>
  <dcterms:created xsi:type="dcterms:W3CDTF">2024-08-28T21:40:35Z</dcterms:created>
  <dcterms:modified xsi:type="dcterms:W3CDTF">2024-08-30T01:03:11Z</dcterms:modified>
</cp:coreProperties>
</file>